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8" r:id="rId1"/>
  </p:sldMasterIdLst>
  <p:sldIdLst>
    <p:sldId id="263" r:id="rId2"/>
    <p:sldId id="257" r:id="rId3"/>
    <p:sldId id="262" r:id="rId4"/>
    <p:sldId id="258" r:id="rId5"/>
    <p:sldId id="259" r:id="rId6"/>
    <p:sldId id="260" r:id="rId7"/>
    <p:sldId id="264" r:id="rId8"/>
  </p:sldIdLst>
  <p:sldSz cx="12192000" cy="6858000"/>
  <p:notesSz cx="6858000" cy="9144000"/>
  <p:embeddedFontLst>
    <p:embeddedFont>
      <p:font typeface="Berlin Sans FB Demi" panose="020E0802020502020306" pitchFamily="34" charset="0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ill Sans MT" panose="020B0502020104020203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7F2C3-EB44-69F3-1A23-CDB34DC7A235}" v="377" dt="2023-04-02T17:34:18.499"/>
    <p1510:client id="{338B8D4B-6954-441D-9C5B-E057BB4B4002}" v="1395" dt="2023-04-02T16:10:35.842"/>
    <p1510:client id="{3D3632BF-0259-8F88-FC68-F1A476D5FB41}" v="118" dt="2023-04-02T17:18:23.040"/>
    <p1510:client id="{644F7736-910E-E84A-AD9B-F675275AC410}" v="636" dt="2023-04-02T17:03:49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3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6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8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17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5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110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03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1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2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C54486E-B408-4114-A850-529D0A59C968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2E531-C7A6-4616-A52A-5719051E50E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28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25E30-36A8-0B5E-E6B7-FBA655F22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sz="4800">
                <a:latin typeface="Berlin Sans FB Demi"/>
              </a:rPr>
              <a:t>Word Weaver</a:t>
            </a:r>
            <a:br>
              <a:rPr lang="en-US" sz="4800">
                <a:latin typeface="Berlin Sans FB Demi"/>
              </a:rPr>
            </a:br>
            <a:endParaRPr lang="en-US" sz="4800">
              <a:latin typeface="Berlin Sans FB Dem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8FFD5-AAA6-8867-1DD6-84B135953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171479" cy="16106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 u="sng"/>
              <a:t>Team #02</a:t>
            </a:r>
          </a:p>
          <a:p>
            <a:pPr>
              <a:lnSpc>
                <a:spcPct val="110000"/>
              </a:lnSpc>
            </a:pPr>
            <a:r>
              <a:rPr lang="en-US" sz="1200"/>
              <a:t>Anjali Shahi, Applied Data Science (MS)</a:t>
            </a:r>
            <a:endParaRPr lang="en-US" sz="1200"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en-US" sz="1200"/>
              <a:t>Chaitanya Kunapareddi, Applied Data Science (MS)</a:t>
            </a:r>
          </a:p>
          <a:p>
            <a:pPr>
              <a:lnSpc>
                <a:spcPct val="110000"/>
              </a:lnSpc>
            </a:pPr>
            <a:r>
              <a:rPr lang="en-US" sz="1200"/>
              <a:t>Kuhu Pandey, Computer Science (MS)</a:t>
            </a:r>
          </a:p>
          <a:p>
            <a:pPr>
              <a:lnSpc>
                <a:spcPct val="110000"/>
              </a:lnSpc>
            </a:pPr>
            <a:r>
              <a:rPr lang="en-US" sz="1200"/>
              <a:t>Sangeetha Venkatesan, Computer Science (MS)</a:t>
            </a:r>
            <a:endParaRPr lang="en-US" sz="1200">
              <a:cs typeface="Calibri"/>
            </a:endParaRPr>
          </a:p>
          <a:p>
            <a:pPr>
              <a:lnSpc>
                <a:spcPct val="110000"/>
              </a:lnSpc>
            </a:pPr>
            <a:endParaRPr lang="en-US" sz="120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0C3B9D7B-29DE-CA53-52E5-924B80F58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87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247FCF-9BB6-52D8-1406-C2235FE4C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Code vs conduct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1AA2E-CD19-C838-D5A9-9FD50397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i="1">
                <a:cs typeface="Calibri"/>
              </a:rPr>
              <a:t>The story is set in the year 2080 when AI has integrated into all important systems in the world such as, transportation, medical facilities, banks etc.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i="1">
                <a:cs typeface="Calibri"/>
              </a:rPr>
              <a:t> Our main characters Moh and Maya have been on the receiving end of the biases existent in the AI system developed by a corporation called BCI Labs.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i="1">
                <a:cs typeface="Calibri"/>
              </a:rPr>
              <a:t>This story is about the journey of their collaboration and fight with this corporation to build a future with human intervention in AI systems.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b="1" i="1">
                <a:cs typeface="Calibri"/>
              </a:rPr>
              <a:t>Idea</a:t>
            </a:r>
            <a:r>
              <a:rPr lang="en-US" sz="1400" i="1">
                <a:cs typeface="Calibri"/>
              </a:rPr>
              <a:t>: "Justice can't be achieved alone neither by humans nor by science but by "Human-guided science"  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400" i="1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816AC84-1F1F-CFCD-83DE-BEB4065D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244796"/>
            <a:ext cx="4960442" cy="37823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9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7ABCFA2-55B0-438C-A39A-637FFC624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D2C934-710E-4E0E-9ED4-03F07E019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5D422-77F5-E327-46A1-AFBB0259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Our Imagery …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D0F4F3-8F5C-421F-9FC1-DB3ED0BF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694A4E9-DDD0-4010-172B-C3042475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04" y="648564"/>
            <a:ext cx="3692411" cy="4826681"/>
          </a:xfrm>
          <a:prstGeom prst="rect">
            <a:avLst/>
          </a:prstGeom>
        </p:spPr>
      </p:pic>
      <p:pic>
        <p:nvPicPr>
          <p:cNvPr id="4" name="Picture 6" descr="A picture containing website&#10;&#10;Description automatically generated">
            <a:extLst>
              <a:ext uri="{FF2B5EF4-FFF2-40B4-BE49-F238E27FC236}">
                <a16:creationId xmlns:a16="http://schemas.microsoft.com/office/drawing/2014/main" id="{2896157A-C384-79D7-3EC7-2680E2487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342" y="662439"/>
            <a:ext cx="3692411" cy="47989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0A40572-62E5-460B-AD24-B6628527A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D872D4-D7E5-4CD8-9DAC-2BC612F08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17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591-81A4-3DC8-CBA4-3D327189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Our Technical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A3B7-2E1E-0AC0-2BAE-137795CD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216" y="2015734"/>
            <a:ext cx="5968647" cy="345061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85750" indent="-285750">
              <a:lnSpc>
                <a:spcPct val="110000"/>
              </a:lnSpc>
            </a:pPr>
            <a:r>
              <a:rPr lang="en-US" sz="1700" b="1" i="1" dirty="0">
                <a:cs typeface="Calibri"/>
              </a:rPr>
              <a:t>Two main blocks</a:t>
            </a:r>
            <a:r>
              <a:rPr lang="en-US" sz="1700" i="1" dirty="0">
                <a:cs typeface="Calibri"/>
              </a:rPr>
              <a:t>: </a:t>
            </a:r>
            <a:endParaRPr lang="en-US" sz="1700">
              <a:cs typeface="Calibri"/>
            </a:endParaRPr>
          </a:p>
          <a:p>
            <a:pPr marL="742950" lvl="1" indent="-285750">
              <a:lnSpc>
                <a:spcPct val="110000"/>
              </a:lnSpc>
            </a:pPr>
            <a:r>
              <a:rPr lang="en-US" sz="1500" i="1" dirty="0">
                <a:cs typeface="Calibri"/>
              </a:rPr>
              <a:t>Story for the world, impact on the reader</a:t>
            </a:r>
            <a:endParaRPr lang="en-US" sz="1500" dirty="0"/>
          </a:p>
          <a:p>
            <a:pPr marL="285750" indent="-285750">
              <a:lnSpc>
                <a:spcPct val="110000"/>
              </a:lnSpc>
            </a:pPr>
            <a:r>
              <a:rPr lang="en-US" sz="1700" b="1" i="1" dirty="0">
                <a:cs typeface="Calibri"/>
              </a:rPr>
              <a:t>Components of Comics</a:t>
            </a:r>
            <a:r>
              <a:rPr lang="en-US" sz="1700" i="1" dirty="0">
                <a:cs typeface="Calibri"/>
              </a:rPr>
              <a:t>: 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500" i="1" dirty="0">
                <a:cs typeface="Calibri"/>
              </a:rPr>
              <a:t>Themes, Dialogues, Symbolics, characters, character-environment personification</a:t>
            </a:r>
            <a:endParaRPr lang="en-US" sz="1500" i="1"/>
          </a:p>
          <a:p>
            <a:pPr marL="285750" indent="-285750">
              <a:lnSpc>
                <a:spcPct val="110000"/>
              </a:lnSpc>
            </a:pPr>
            <a:r>
              <a:rPr lang="en-US" sz="1700" b="1" i="1" dirty="0">
                <a:cs typeface="Calibri"/>
              </a:rPr>
              <a:t>Techniques: </a:t>
            </a:r>
          </a:p>
          <a:p>
            <a:pPr marL="742950" lvl="1" indent="-285750">
              <a:lnSpc>
                <a:spcPct val="110000"/>
              </a:lnSpc>
            </a:pPr>
            <a:r>
              <a:rPr lang="en-US" sz="1500" i="1" dirty="0">
                <a:cs typeface="Calibri"/>
              </a:rPr>
              <a:t>Verbosity and explicit narration, characteristics of person, aesthetics, balance of creativity &amp; control.</a:t>
            </a:r>
            <a:endParaRPr lang="en-US" dirty="0"/>
          </a:p>
          <a:p>
            <a:pPr marL="742950" lvl="1" indent="-285750">
              <a:lnSpc>
                <a:spcPct val="110000"/>
              </a:lnSpc>
            </a:pPr>
            <a:r>
              <a:rPr lang="en-US" sz="1500" i="1" dirty="0">
                <a:cs typeface="Calibri"/>
              </a:rPr>
              <a:t>Improving context by reference, seed, consistency in description,</a:t>
            </a:r>
            <a:endParaRPr lang="en-US" dirty="0">
              <a:cs typeface="Calibri"/>
            </a:endParaRPr>
          </a:p>
          <a:p>
            <a:pPr marL="742950" lvl="1" indent="-285750">
              <a:lnSpc>
                <a:spcPct val="110000"/>
              </a:lnSpc>
            </a:pPr>
            <a:r>
              <a:rPr lang="en-US" sz="1500" i="1" dirty="0">
                <a:cs typeface="Calibri"/>
              </a:rPr>
              <a:t>Incremental addition of emotion in a scene, less room for ambiguity, </a:t>
            </a:r>
            <a:endParaRPr lang="en-US">
              <a:cs typeface="Calibri"/>
            </a:endParaRPr>
          </a:p>
          <a:p>
            <a:pPr marL="742950" lvl="1" indent="-285750">
              <a:lnSpc>
                <a:spcPct val="110000"/>
              </a:lnSpc>
            </a:pPr>
            <a:r>
              <a:rPr lang="en-US" sz="1500" i="1" dirty="0">
                <a:cs typeface="Calibri"/>
              </a:rPr>
              <a:t>Clear intent vocabulary, clear segmentation of multicharacter scene, compare &amp; contrast influence of keywords. </a:t>
            </a:r>
            <a:endParaRPr lang="en-US">
              <a:cs typeface="Calibri"/>
            </a:endParaRPr>
          </a:p>
          <a:p>
            <a:pPr marL="742950" lvl="1" indent="-285750">
              <a:lnSpc>
                <a:spcPct val="110000"/>
              </a:lnSpc>
            </a:pPr>
            <a:r>
              <a:rPr lang="en-US" sz="1500" i="1" dirty="0">
                <a:cs typeface="Calibri"/>
              </a:rPr>
              <a:t>Incorporating the feedback within the team by ranking different prompts for same scene. </a:t>
            </a:r>
            <a:endParaRPr lang="en-US"/>
          </a:p>
          <a:p>
            <a:pPr>
              <a:lnSpc>
                <a:spcPct val="110000"/>
              </a:lnSpc>
            </a:pPr>
            <a:endParaRPr lang="en-US" sz="1500" i="1">
              <a:cs typeface="Calibri"/>
            </a:endParaRPr>
          </a:p>
        </p:txBody>
      </p:sp>
      <p:pic>
        <p:nvPicPr>
          <p:cNvPr id="4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E1F21A90-A787-D1B8-76B8-53382BA2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90" y="2015734"/>
            <a:ext cx="3450613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5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D249C31-CE3A-BB42-205D-B2322BC7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Our Theme Engagement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E8D2-52F6-50E8-F038-BF402AAB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With the rise in the AI systems like Chat GPT, there is also concern raised on what this means for inevitable coexistence of humans and AI together. </a:t>
            </a:r>
            <a:endParaRPr lang="en-US"/>
          </a:p>
          <a:p>
            <a:pPr marL="0" indent="0">
              <a:buNone/>
            </a:pPr>
            <a:r>
              <a:rPr lang="en-US" i="1" dirty="0"/>
              <a:t>This led to us building a story that encapsulated these concerns and hoped for a more collaborative future.</a:t>
            </a:r>
          </a:p>
          <a:p>
            <a:pPr marL="0" indent="0">
              <a:buNone/>
            </a:pPr>
            <a:endParaRPr lang="en-US" i="1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D803A4-290A-5643-45DD-BDA71976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668566"/>
            <a:ext cx="4960442" cy="29347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253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955F-97E5-CA72-51D8-1FD2FF27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56" y="694585"/>
            <a:ext cx="9624204" cy="752354"/>
          </a:xfrm>
        </p:spPr>
        <p:txBody>
          <a:bodyPr/>
          <a:lstStyle/>
          <a:p>
            <a:r>
              <a:rPr lang="en-US" dirty="0"/>
              <a:t>Our Big Challenge(s)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155C2-D44F-C799-16ED-E828CB40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76" y="1883022"/>
            <a:ext cx="7164728" cy="39469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b="1" i="1" dirty="0">
                <a:latin typeface="Calibri"/>
                <a:cs typeface="Calibri"/>
              </a:rPr>
              <a:t>Sensitization</a:t>
            </a:r>
            <a:r>
              <a:rPr lang="en-US" sz="1800" dirty="0">
                <a:latin typeface="Calibri"/>
                <a:cs typeface="Calibri"/>
              </a:rPr>
              <a:t> towards keywords on how the model learnt as "AI" - representing the concept of AI without using AI keyword was the biggest challenge.</a:t>
            </a:r>
          </a:p>
          <a:p>
            <a:r>
              <a:rPr lang="en-US" sz="1800" b="1" i="1" dirty="0">
                <a:latin typeface="Calibri"/>
                <a:cs typeface="Calibri"/>
              </a:rPr>
              <a:t>Feature representation</a:t>
            </a:r>
            <a:r>
              <a:rPr lang="en-US" sz="1800" dirty="0">
                <a:latin typeface="Calibri"/>
                <a:cs typeface="Calibri"/>
              </a:rPr>
              <a:t> of objects or people</a:t>
            </a:r>
          </a:p>
          <a:p>
            <a:r>
              <a:rPr lang="en-US" sz="1800" dirty="0">
                <a:latin typeface="Calibri"/>
                <a:ea typeface="+mn-lt"/>
                <a:cs typeface="+mn-lt"/>
              </a:rPr>
              <a:t>Insufficient depth of </a:t>
            </a:r>
            <a:r>
              <a:rPr lang="en-US" sz="1800" b="1" i="1" dirty="0">
                <a:latin typeface="Calibri"/>
                <a:ea typeface="+mn-lt"/>
                <a:cs typeface="+mn-lt"/>
              </a:rPr>
              <a:t>semantic mapping</a:t>
            </a:r>
            <a:r>
              <a:rPr lang="en-US" sz="1800" dirty="0">
                <a:latin typeface="Calibri"/>
                <a:ea typeface="+mn-lt"/>
                <a:cs typeface="+mn-lt"/>
              </a:rPr>
              <a:t> of prompt</a:t>
            </a:r>
          </a:p>
          <a:p>
            <a:r>
              <a:rPr lang="en-US" sz="1800" dirty="0">
                <a:latin typeface="Calibri"/>
                <a:cs typeface="Calibri"/>
              </a:rPr>
              <a:t>Long </a:t>
            </a:r>
            <a:r>
              <a:rPr lang="en-US" sz="1800" b="1" i="1" dirty="0">
                <a:latin typeface="Calibri"/>
                <a:cs typeface="Calibri"/>
              </a:rPr>
              <a:t>context memory</a:t>
            </a:r>
            <a:r>
              <a:rPr lang="en-US" sz="1800" dirty="0">
                <a:latin typeface="Calibri"/>
                <a:cs typeface="Calibri"/>
              </a:rPr>
              <a:t> is not preserved, segmentation of prompts </a:t>
            </a:r>
          </a:p>
          <a:p>
            <a:r>
              <a:rPr lang="en-US" sz="1800" b="1" i="1" dirty="0">
                <a:latin typeface="Calibri"/>
                <a:cs typeface="Calibri" panose="020F0502020204030204"/>
              </a:rPr>
              <a:t>Explicit reasoning</a:t>
            </a:r>
            <a:r>
              <a:rPr lang="en-US" sz="1800" dirty="0">
                <a:latin typeface="Calibri"/>
                <a:cs typeface="Calibri"/>
              </a:rPr>
              <a:t> and </a:t>
            </a:r>
            <a:r>
              <a:rPr lang="en-US" sz="1800" b="1" i="1" dirty="0">
                <a:latin typeface="Calibri"/>
                <a:cs typeface="Calibri" panose="020F0502020204030204"/>
              </a:rPr>
              <a:t>verbose </a:t>
            </a:r>
            <a:r>
              <a:rPr lang="en-US" sz="1800" dirty="0">
                <a:latin typeface="Calibri"/>
                <a:cs typeface="Calibri"/>
              </a:rPr>
              <a:t>chain of personification</a:t>
            </a:r>
          </a:p>
          <a:p>
            <a:r>
              <a:rPr lang="en-US" sz="1800" b="1" i="1" dirty="0">
                <a:latin typeface="Calibri"/>
                <a:cs typeface="Calibri" panose="020F0502020204030204"/>
              </a:rPr>
              <a:t>Grounding </a:t>
            </a:r>
            <a:r>
              <a:rPr lang="en-US" sz="1800" dirty="0">
                <a:latin typeface="Calibri"/>
                <a:cs typeface="Calibri"/>
              </a:rPr>
              <a:t>of Language model needed to represent the correct world representation</a:t>
            </a:r>
            <a:endParaRPr lang="en-US" sz="1400" dirty="0">
              <a:cs typeface="Calibri"/>
            </a:endParaRPr>
          </a:p>
          <a:p>
            <a:endParaRPr lang="en-US" sz="1400" i="1" dirty="0">
              <a:cs typeface="Calibri" panose="020F0502020204030204"/>
            </a:endParaRPr>
          </a:p>
          <a:p>
            <a:endParaRPr lang="en-US" sz="1400" i="1" dirty="0">
              <a:cs typeface="Calibri" panose="020F0502020204030204"/>
            </a:endParaRPr>
          </a:p>
          <a:p>
            <a:endParaRPr lang="en-US" sz="1400" dirty="0">
              <a:cs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238F45-D958-447F-77C6-584411C548EF}"/>
              </a:ext>
            </a:extLst>
          </p:cNvPr>
          <p:cNvGrpSpPr/>
          <p:nvPr/>
        </p:nvGrpSpPr>
        <p:grpSpPr>
          <a:xfrm>
            <a:off x="7884877" y="1084552"/>
            <a:ext cx="3790222" cy="4444629"/>
            <a:chOff x="7732782" y="1733502"/>
            <a:chExt cx="3790222" cy="4444629"/>
          </a:xfrm>
        </p:grpSpPr>
        <p:pic>
          <p:nvPicPr>
            <p:cNvPr id="5" name="Picture 5" descr="A picture containing sky, outdoor, light, street&#10;&#10;Description automatically generated">
              <a:extLst>
                <a:ext uri="{FF2B5EF4-FFF2-40B4-BE49-F238E27FC236}">
                  <a16:creationId xmlns:a16="http://schemas.microsoft.com/office/drawing/2014/main" id="{2C3BBA12-409C-7F02-257D-2B08016C5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2782" y="1733502"/>
              <a:ext cx="3778369" cy="2771954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5A0E7D52-AA7A-024F-5FC6-A5CFE42E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4960" y="4470730"/>
              <a:ext cx="1178044" cy="820767"/>
            </a:xfrm>
            <a:prstGeom prst="rect">
              <a:avLst/>
            </a:prstGeom>
          </p:spPr>
        </p:pic>
        <p:pic>
          <p:nvPicPr>
            <p:cNvPr id="7" name="Picture 7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8FB6F11D-8033-2E9E-90F9-62C6FCF74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7698" y="4473965"/>
              <a:ext cx="1595886" cy="1691316"/>
            </a:xfrm>
            <a:prstGeom prst="rect">
              <a:avLst/>
            </a:prstGeom>
          </p:spPr>
        </p:pic>
        <p:pic>
          <p:nvPicPr>
            <p:cNvPr id="8" name="Picture 8" descr="A picture containing person, sitting, computer, indoor&#10;&#10;Description automatically generated">
              <a:extLst>
                <a:ext uri="{FF2B5EF4-FFF2-40B4-BE49-F238E27FC236}">
                  <a16:creationId xmlns:a16="http://schemas.microsoft.com/office/drawing/2014/main" id="{7960E41A-8FD7-02AB-F7BB-161CB7836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4839" y="4475492"/>
              <a:ext cx="1179304" cy="1702639"/>
            </a:xfrm>
            <a:prstGeom prst="rect">
              <a:avLst/>
            </a:prstGeom>
          </p:spPr>
        </p:pic>
        <p:pic>
          <p:nvPicPr>
            <p:cNvPr id="9" name="Picture 9" descr="A picture containing person, building, rink&#10;&#10;Description automatically generated">
              <a:extLst>
                <a:ext uri="{FF2B5EF4-FFF2-40B4-BE49-F238E27FC236}">
                  <a16:creationId xmlns:a16="http://schemas.microsoft.com/office/drawing/2014/main" id="{30600578-BFB7-F670-CD37-6ABD1F08F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22237" y="5296171"/>
              <a:ext cx="1095375" cy="866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724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3612F-76D4-8660-CD98-659BD8B7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THANK YOU!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18FF5BDA-0230-1804-A67F-F8AAE26D2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869" y="805583"/>
            <a:ext cx="4660762" cy="46607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63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{E349C0B5-5703-5740-BBC9-AD3AB621612E}tf10001119</Template>
  <TotalTime>294</TotalTime>
  <Words>582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Gallery</vt:lpstr>
      <vt:lpstr>Word Weaver </vt:lpstr>
      <vt:lpstr>Code vs conduct</vt:lpstr>
      <vt:lpstr>Our Imagery … </vt:lpstr>
      <vt:lpstr>Our Technical Approach</vt:lpstr>
      <vt:lpstr>Our Theme Engagement</vt:lpstr>
      <vt:lpstr>Our Big Challenge(s)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&lt;Team Name&gt;</dc:title>
  <dc:creator>Jaime Banks</dc:creator>
  <cp:lastModifiedBy>Chaitanya Kunapareddi</cp:lastModifiedBy>
  <cp:revision>335</cp:revision>
  <dcterms:created xsi:type="dcterms:W3CDTF">2023-03-25T16:01:52Z</dcterms:created>
  <dcterms:modified xsi:type="dcterms:W3CDTF">2023-04-02T17:34:39Z</dcterms:modified>
</cp:coreProperties>
</file>